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57" r:id="rId4"/>
    <p:sldId id="263" r:id="rId5"/>
    <p:sldId id="266" r:id="rId6"/>
    <p:sldId id="267" r:id="rId7"/>
    <p:sldId id="271" r:id="rId8"/>
    <p:sldId id="279" r:id="rId9"/>
    <p:sldId id="272" r:id="rId10"/>
    <p:sldId id="264" r:id="rId11"/>
    <p:sldId id="275" r:id="rId12"/>
    <p:sldId id="265" r:id="rId13"/>
    <p:sldId id="268" r:id="rId14"/>
    <p:sldId id="276" r:id="rId15"/>
    <p:sldId id="277" r:id="rId16"/>
    <p:sldId id="269" r:id="rId17"/>
    <p:sldId id="270" r:id="rId18"/>
    <p:sldId id="273" r:id="rId19"/>
    <p:sldId id="280" r:id="rId20"/>
    <p:sldId id="278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2281" autoAdjust="0"/>
  </p:normalViewPr>
  <p:slideViewPr>
    <p:cSldViewPr snapToGrid="0">
      <p:cViewPr varScale="1">
        <p:scale>
          <a:sx n="118" d="100"/>
          <a:sy n="118" d="100"/>
        </p:scale>
        <p:origin x="211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当前材料温度越高，跳出局部能量的概率越大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1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23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2021/5/29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模拟退火算法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模拟退火算法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重庆大学 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算法流程：</a:t>
            </a:r>
            <a:endParaRPr lang="zh-CN" altLang="en-US" dirty="0"/>
          </a:p>
        </p:txBody>
      </p:sp>
      <p:pic>
        <p:nvPicPr>
          <p:cNvPr id="1026" name="Picture 2" descr="http://img1.sycdn.imooc.com/5bcb18170001a1fa046006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53" b="1052"/>
          <a:stretch/>
        </p:blipFill>
        <p:spPr bwMode="auto">
          <a:xfrm>
            <a:off x="2764304" y="718457"/>
            <a:ext cx="4317814" cy="58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这里写图片描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27751" r="9277" b="10357"/>
          <a:stretch/>
        </p:blipFill>
        <p:spPr bwMode="auto">
          <a:xfrm>
            <a:off x="7803552" y="2211201"/>
            <a:ext cx="2828813" cy="15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9119346" y="2351208"/>
            <a:ext cx="327334" cy="463709"/>
            <a:chOff x="9119346" y="2351208"/>
            <a:chExt cx="327334" cy="463709"/>
          </a:xfrm>
        </p:grpSpPr>
        <p:sp>
          <p:nvSpPr>
            <p:cNvPr id="3" name="椭圆 2"/>
            <p:cNvSpPr/>
            <p:nvPr/>
          </p:nvSpPr>
          <p:spPr>
            <a:xfrm>
              <a:off x="9119346" y="2698376"/>
              <a:ext cx="98612" cy="116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19346" y="235120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7882927" y="4132729"/>
            <a:ext cx="1236419" cy="612648"/>
          </a:xfrm>
          <a:prstGeom prst="borderCallout1">
            <a:avLst>
              <a:gd name="adj1" fmla="val 18750"/>
              <a:gd name="adj2" fmla="val -8333"/>
              <a:gd name="adj3" fmla="val 86161"/>
              <a:gd name="adj4" fmla="val -25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/>
              <a:t>每个温度的迭代次数</a:t>
            </a:r>
            <a:endParaRPr lang="zh-CN" altLang="en-US" sz="1600" dirty="0"/>
          </a:p>
        </p:txBody>
      </p:sp>
      <p:sp>
        <p:nvSpPr>
          <p:cNvPr id="9" name="线形标注 1 8"/>
          <p:cNvSpPr/>
          <p:nvPr/>
        </p:nvSpPr>
        <p:spPr>
          <a:xfrm>
            <a:off x="7882926" y="5029200"/>
            <a:ext cx="1125296" cy="612648"/>
          </a:xfrm>
          <a:prstGeom prst="borderCallout1">
            <a:avLst>
              <a:gd name="adj1" fmla="val 18750"/>
              <a:gd name="adj2" fmla="val -8333"/>
              <a:gd name="adj3" fmla="val 86161"/>
              <a:gd name="adj4" fmla="val -25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/>
              <a:t>达到终止温度</a:t>
            </a:r>
            <a:endParaRPr lang="zh-CN" altLang="en-US" sz="1600" dirty="0"/>
          </a:p>
        </p:txBody>
      </p:sp>
      <p:sp>
        <p:nvSpPr>
          <p:cNvPr id="10" name="线形标注 1 9">
            <a:hlinkClick r:id="rId4" action="ppaction://hlinksldjump"/>
          </p:cNvPr>
          <p:cNvSpPr/>
          <p:nvPr/>
        </p:nvSpPr>
        <p:spPr>
          <a:xfrm>
            <a:off x="6570921" y="586185"/>
            <a:ext cx="3072810" cy="878644"/>
          </a:xfrm>
          <a:prstGeom prst="borderCallout1">
            <a:avLst>
              <a:gd name="adj1" fmla="val 18750"/>
              <a:gd name="adj2" fmla="val -8333"/>
              <a:gd name="adj3" fmla="val 32633"/>
              <a:gd name="adj4" fmla="val -20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决定初始参数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起始温度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、终止温度、冷却率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α(α∈[0,1])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、单一温度迭代次数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k</a:t>
            </a: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605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算法中初始值设置问题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74135" y="1401635"/>
                <a:ext cx="10079665" cy="473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 smtClean="0"/>
                  <a:t>温度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的初始值设置问题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</a:t>
                </a:r>
                <a:r>
                  <a:rPr lang="en-US" altLang="zh-CN" sz="2000" dirty="0" smtClean="0"/>
                  <a:t>T</a:t>
                </a:r>
                <a:r>
                  <a:rPr lang="zh-CN" altLang="en-US" sz="2000" dirty="0" smtClean="0"/>
                  <a:t>的</a:t>
                </a:r>
                <a:r>
                  <a:rPr lang="zh-CN" altLang="en-US" sz="2000" dirty="0"/>
                  <a:t>初始值设置是影响模拟退火算法全局搜索性能的重要因素之一、初始温度高，则搜索到全局最优解的可能性大，但因此要花费大量的计算时间；反之，则可节约计算时间，但全局搜索性能可能受到影响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 smtClean="0"/>
                  <a:t>退火</a:t>
                </a:r>
                <a:r>
                  <a:rPr lang="zh-CN" altLang="en-US" sz="2000" dirty="0"/>
                  <a:t>速度问题，即每个</a:t>
                </a:r>
                <a:r>
                  <a:rPr lang="en-US" altLang="zh-CN" sz="2000" dirty="0" smtClean="0"/>
                  <a:t>T</a:t>
                </a:r>
                <a:r>
                  <a:rPr lang="zh-CN" altLang="en-US" sz="2000" dirty="0" smtClean="0"/>
                  <a:t>值</a:t>
                </a:r>
                <a:r>
                  <a:rPr lang="zh-CN" altLang="en-US" sz="2000" dirty="0"/>
                  <a:t>的迭代次数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模拟退火算法的全局搜索性能也与退火速度密切相关。一般来说，同一温度下的“充分”搜索是相当必要的，但这也需要计算时间。循环次数增加必定带来计算开销的增大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en-US" altLang="zh-CN" sz="2000" dirty="0" smtClean="0"/>
                  <a:t> </a:t>
                </a:r>
                <a:r>
                  <a:rPr lang="zh-CN" altLang="en-US" sz="2000" dirty="0"/>
                  <a:t>温度管理问题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温度管理问题也是模拟退火算法难以处理的问题之一。实际应用中，由于必须考虑计算复杂度的切实可行性等问题，常采用如下所示的降温方式：</a:t>
                </a:r>
                <a:br>
                  <a:rPr lang="zh-CN" altLang="en-US" sz="2000" dirty="0"/>
                </a:b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0.95∗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或</m:t>
                    </m:r>
                  </m:oMath>
                </a14:m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000" dirty="0"/>
                  <a:t/>
                </a:r>
                <a:br>
                  <a:rPr lang="en-US" altLang="zh-CN" sz="2000" dirty="0"/>
                </a:b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35" y="1401635"/>
                <a:ext cx="10079665" cy="4733219"/>
              </a:xfrm>
              <a:prstGeom prst="rect">
                <a:avLst/>
              </a:prstGeom>
              <a:blipFill rotWithShape="0">
                <a:blip r:embed="rId3"/>
                <a:stretch>
                  <a:fillRect l="-665" t="-644" r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pic.soutu123.cn/element_origin_min_pic/01/47/83/7857440549468fc.jpg%21/fw/700/quality/90/unsharp/true/compress/true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28" y="5539010"/>
            <a:ext cx="553446" cy="5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62" y="2618534"/>
            <a:ext cx="4762500" cy="1533525"/>
          </a:xfr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838200" y="718457"/>
            <a:ext cx="10515600" cy="5458506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模拟退火算法演示：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8039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模拟退火算法的应用实例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一元函数的优化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例：求解函数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𝑥𝑠𝑖𝑛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在区间</a:t>
                </a:r>
                <a:r>
                  <a:rPr lang="en-US" altLang="zh-CN" dirty="0" smtClean="0"/>
                  <a:t>[-4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16]</a:t>
                </a:r>
                <a:r>
                  <a:rPr lang="zh-CN" altLang="en-US" dirty="0" smtClean="0"/>
                  <a:t>上的最小值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19" y="2734234"/>
            <a:ext cx="4025870" cy="33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初始化：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双重循环体：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91" y="661706"/>
            <a:ext cx="4562475" cy="160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51" y="2977983"/>
            <a:ext cx="34956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90" y="885485"/>
            <a:ext cx="5553075" cy="512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45702" y="4364767"/>
            <a:ext cx="5644963" cy="52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45702" y="4364768"/>
            <a:ext cx="5644963" cy="52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模拟退火算法的应用实例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多元函数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优化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例：</a:t>
                </a:r>
                <a:r>
                  <a:rPr lang="zh-CN" altLang="en-US" dirty="0"/>
                  <a:t>二元函数</a:t>
                </a:r>
                <a:r>
                  <a:rPr lang="en-US" altLang="zh-CN" dirty="0"/>
                  <a:t>y=</a:t>
                </a:r>
                <a:r>
                  <a:rPr lang="en-US" altLang="zh-CN" dirty="0" err="1"/>
                  <a:t>ysin</a:t>
                </a:r>
                <a:r>
                  <a:rPr lang="en-US" altLang="zh-CN" dirty="0"/>
                  <a:t>(2*pi*x)+</a:t>
                </a:r>
                <a:r>
                  <a:rPr lang="en-US" altLang="zh-CN" dirty="0" err="1"/>
                  <a:t>xcos</a:t>
                </a:r>
                <a:r>
                  <a:rPr lang="en-US" altLang="zh-CN" dirty="0"/>
                  <a:t>(2*pi*y)</a:t>
                </a:r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区域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−2, 2</m:t>
                        </m:r>
                      </m:e>
                    </m:d>
                  </m:oMath>
                </a14:m>
                <a:r>
                  <a:rPr lang="zh-CN" altLang="en-US" dirty="0" smtClean="0"/>
                  <a:t>上的</a:t>
                </a:r>
                <a:r>
                  <a:rPr lang="zh-CN" altLang="en-US" b="1" dirty="0" smtClean="0"/>
                  <a:t>最大值</a:t>
                </a:r>
                <a:endParaRPr lang="en-US" altLang="zh-CN" b="1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 smtClean="0"/>
                  <a:t>其中一次结果：</a:t>
                </a:r>
                <a:endParaRPr lang="zh-CN" altLang="en-US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51" y="5730949"/>
            <a:ext cx="7034724" cy="284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08" y="3324612"/>
            <a:ext cx="3283878" cy="539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47" y="2607077"/>
            <a:ext cx="3830800" cy="2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模拟退火算法的应用实例</a:t>
            </a:r>
            <a:endParaRPr lang="en-US" altLang="zh-CN" dirty="0"/>
          </a:p>
          <a:p>
            <a:pPr lvl="1"/>
            <a:r>
              <a:rPr lang="en-US" altLang="zh-CN" dirty="0" smtClean="0"/>
              <a:t>TSP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例</a:t>
            </a:r>
            <a:r>
              <a:rPr lang="en-US" altLang="zh-CN" dirty="0" smtClean="0"/>
              <a:t>:30</a:t>
            </a:r>
            <a:r>
              <a:rPr lang="zh-CN" altLang="en-US" dirty="0" smtClean="0"/>
              <a:t>个城市的坐标如下所示</a:t>
            </a:r>
            <a:r>
              <a:rPr lang="en-US" altLang="zh-CN" dirty="0" smtClean="0"/>
              <a:t>,</a:t>
            </a:r>
            <a:r>
              <a:rPr lang="zh-CN" altLang="en-US" dirty="0" smtClean="0"/>
              <a:t>请找出遍历完所有城市，并返回出发城市的最短路径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每个城市只访问一次</a:t>
            </a:r>
            <a:r>
              <a:rPr lang="en-US" altLang="zh-CN" dirty="0" smtClean="0"/>
              <a:t>)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41 94;37 84;54 67;25 62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;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7 64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    2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99;68 58;71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44;54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62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;  83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69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     64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60;18 54;22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60;83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46;91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38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     25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38;24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42;58 69;71 71;74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78;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     87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76;18 40;13 40;82 7;62 32;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58 35;45 21;41 26;44 35;4 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279" t="13718" r="5103" b="8762"/>
          <a:stretch/>
        </p:blipFill>
        <p:spPr>
          <a:xfrm>
            <a:off x="6096000" y="2168327"/>
            <a:ext cx="5163384" cy="40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pics6.baidu.com/feed/3b292df5e0fe992545be76783cb130d98db17103.png?token=d57dfee08d0751b0360dbbabf63459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4" y="356949"/>
            <a:ext cx="6691792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433729" y="13554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关键点：</a:t>
            </a:r>
            <a:endParaRPr lang="en-US" altLang="zh-CN" dirty="0" smtClean="0"/>
          </a:p>
          <a:p>
            <a:r>
              <a:rPr lang="zh-CN" altLang="en-US" dirty="0" smtClean="0"/>
              <a:t>如何</a:t>
            </a:r>
            <a:r>
              <a:rPr lang="zh-CN" altLang="en-US" dirty="0"/>
              <a:t>每次迭代需要产生一个新</a:t>
            </a:r>
            <a:r>
              <a:rPr lang="zh-CN" altLang="en-US" dirty="0" smtClean="0"/>
              <a:t>解？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交换法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移位法：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倒置法：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随机乱序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10" y="1204409"/>
            <a:ext cx="3000375" cy="809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0" y="2615764"/>
            <a:ext cx="3057525" cy="92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47" y="4232209"/>
            <a:ext cx="3086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 smtClean="0"/>
              <a:t>内容目录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990164" y="1494002"/>
            <a:ext cx="6096000" cy="3065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模拟退火算法的背景知识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模拟退火算法的基本思想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模拟退火算法的应用实例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5" r="4196"/>
          <a:stretch/>
        </p:blipFill>
        <p:spPr>
          <a:xfrm>
            <a:off x="424070" y="1058104"/>
            <a:ext cx="5645426" cy="447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19" r="6310"/>
          <a:stretch/>
        </p:blipFill>
        <p:spPr>
          <a:xfrm>
            <a:off x="6069496" y="1077154"/>
            <a:ext cx="5261113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模拟退火算法总结：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Rectangle 5"/>
          <p:cNvSpPr>
            <a:spLocks noRot="1" noChangeArrowheads="1"/>
          </p:cNvSpPr>
          <p:nvPr/>
        </p:nvSpPr>
        <p:spPr bwMode="auto">
          <a:xfrm>
            <a:off x="1650098" y="2547927"/>
            <a:ext cx="85407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7925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85913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939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01888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590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162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734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306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模拟退火算法的优点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     质量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高；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 初值鲁棒性强；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 简单、通用、易实现。</a:t>
            </a:r>
          </a:p>
          <a:p>
            <a:pPr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模拟退火算法的缺点</a:t>
            </a:r>
          </a:p>
          <a:p>
            <a:pPr marL="0" indent="0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    由于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要求较高的初始温度、较慢的降温速率、较低的终止温度，以及各温度下足够多次的抽样，因此优化过程较长。</a:t>
            </a:r>
          </a:p>
        </p:txBody>
      </p:sp>
      <p:sp>
        <p:nvSpPr>
          <p:cNvPr id="4" name="矩形 3"/>
          <p:cNvSpPr/>
          <p:nvPr/>
        </p:nvSpPr>
        <p:spPr>
          <a:xfrm>
            <a:off x="1517577" y="1307842"/>
            <a:ext cx="96873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模拟退火算法是一种随机算法，并不一定能找到全局的最优解，可以比较快的找到问题的近似最优解。 如果参数设置得当，模拟退火算法搜索效率比穷举法要高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070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爬山算法：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03607" y="1990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一种简单的贪心搜索算法</a:t>
            </a: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从某一点出发，按照一定步长进行搜索，找到最优解。</a:t>
            </a:r>
            <a:endParaRPr lang="en-US" altLang="zh-CN" sz="2000" dirty="0" smtClean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11111"/>
                </a:solidFill>
                <a:latin typeface="Consolas" panose="020B0609020204030204" pitchFamily="49" charset="0"/>
              </a:rPr>
              <a:t>可能陷入局部最优。</a:t>
            </a:r>
            <a:endParaRPr lang="en-US" altLang="zh-CN" sz="2000" dirty="0" smtClean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 smtClean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局部搜索算法。</a:t>
            </a:r>
            <a:endParaRPr lang="zh-CN" altLang="en-US" sz="2000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881717" y="4348501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爆炸形 2 6"/>
          <p:cNvSpPr/>
          <p:nvPr/>
        </p:nvSpPr>
        <p:spPr>
          <a:xfrm>
            <a:off x="7626455" y="3366865"/>
            <a:ext cx="3599329" cy="1963271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如何跳出局部最优？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18182" y="4753512"/>
            <a:ext cx="317242" cy="369332"/>
            <a:chOff x="4218182" y="4753512"/>
            <a:chExt cx="317242" cy="369332"/>
          </a:xfrm>
        </p:grpSpPr>
        <p:sp>
          <p:nvSpPr>
            <p:cNvPr id="9" name="文本框 8"/>
            <p:cNvSpPr txBox="1"/>
            <p:nvPr/>
          </p:nvSpPr>
          <p:spPr>
            <a:xfrm>
              <a:off x="4218182" y="47535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C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71416" y="4864608"/>
              <a:ext cx="64008" cy="8229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14700" y="5343454"/>
            <a:ext cx="373708" cy="369332"/>
            <a:chOff x="4414700" y="5343454"/>
            <a:chExt cx="373708" cy="369332"/>
          </a:xfrm>
        </p:grpSpPr>
        <p:sp>
          <p:nvSpPr>
            <p:cNvPr id="10" name="椭圆 9"/>
            <p:cNvSpPr/>
            <p:nvPr/>
          </p:nvSpPr>
          <p:spPr>
            <a:xfrm>
              <a:off x="4724400" y="5437632"/>
              <a:ext cx="64008" cy="822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14700" y="534345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2060"/>
                  </a:solidFill>
                </a:rPr>
                <a:t>B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76444" y="5641778"/>
            <a:ext cx="373708" cy="369332"/>
            <a:chOff x="6176444" y="5641778"/>
            <a:chExt cx="373708" cy="369332"/>
          </a:xfrm>
        </p:grpSpPr>
        <p:sp>
          <p:nvSpPr>
            <p:cNvPr id="13" name="椭圆 12"/>
            <p:cNvSpPr/>
            <p:nvPr/>
          </p:nvSpPr>
          <p:spPr>
            <a:xfrm>
              <a:off x="6486144" y="5712786"/>
              <a:ext cx="64008" cy="822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76444" y="56417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64648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模拟退火算法的由来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爬山算法的改进版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物理学原理在现代启发式算法中的一次成功应用。源于物理退火过程的模拟。在热力学和统计物理中，将固体加温至融化状态，再徐徐冷却使其最后凝固成规整晶体的过程。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物理退火过程的组成部分：</a:t>
            </a:r>
            <a:endParaRPr lang="en-US" altLang="zh-CN" sz="2000" dirty="0" smtClean="0"/>
          </a:p>
          <a:p>
            <a:pPr lvl="2"/>
            <a:r>
              <a:rPr lang="zh-CN" altLang="en-US" dirty="0"/>
              <a:t>加温过程</a:t>
            </a:r>
            <a:r>
              <a:rPr lang="en-US" altLang="zh-CN" dirty="0"/>
              <a:t>——</a:t>
            </a:r>
            <a:r>
              <a:rPr lang="zh-CN" altLang="en-US" dirty="0"/>
              <a:t>增强粒子的热运动，消除系统原先可能存在的非均匀态；</a:t>
            </a:r>
          </a:p>
          <a:p>
            <a:pPr lvl="2"/>
            <a:r>
              <a:rPr lang="zh-CN" altLang="en-US" dirty="0"/>
              <a:t>等温过程</a:t>
            </a:r>
            <a:r>
              <a:rPr lang="en-US" altLang="zh-CN" dirty="0"/>
              <a:t>——</a:t>
            </a:r>
            <a:r>
              <a:rPr lang="zh-CN" altLang="en-US" dirty="0"/>
              <a:t>对于与环境换热而温度不变的封闭系统，系统状态的自发变化总是朝自由能减少的方向进行，当自由能达到最小时，系统达到平衡态；</a:t>
            </a:r>
          </a:p>
          <a:p>
            <a:pPr lvl="2"/>
            <a:r>
              <a:rPr lang="zh-CN" altLang="en-US" dirty="0"/>
              <a:t>冷却过程</a:t>
            </a:r>
            <a:r>
              <a:rPr lang="en-US" altLang="zh-CN" dirty="0"/>
              <a:t>——</a:t>
            </a:r>
            <a:r>
              <a:rPr lang="zh-CN" altLang="en-US" dirty="0"/>
              <a:t>使粒子热运动减弱并渐趋有序，系统能量逐渐下降，从而得到低能的晶体结构</a:t>
            </a:r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b="6693"/>
          <a:stretch/>
        </p:blipFill>
        <p:spPr bwMode="auto">
          <a:xfrm>
            <a:off x="2777805" y="2707341"/>
            <a:ext cx="5593842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90055949334&amp;di=ed949ec9d3a3b2e436ac4941b4b62160&amp;imgtype=0&amp;src=http%3A%2F%2Fpic.51yuansu.com%2Fpic3%2Fcover%2F00%2F72%2F18%2F58b0f157501a1_6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47" y="1434352"/>
            <a:ext cx="2568482" cy="25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41454" y="448789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爬山算法与物理退火间的联系？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661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爬山算法过程：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物理</a:t>
            </a:r>
            <a:r>
              <a:rPr lang="zh-CN" altLang="en-US" dirty="0" smtClean="0"/>
              <a:t>退火过程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7974105" y="802406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7812" y="225250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当前解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305010" y="2252504"/>
            <a:ext cx="2925342" cy="369332"/>
            <a:chOff x="2305010" y="2252504"/>
            <a:chExt cx="2925342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2654006" y="2252504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增加步长得到新解</a:t>
              </a:r>
              <a:r>
                <a:rPr lang="en-US" altLang="zh-CN" dirty="0" smtClean="0"/>
                <a:t>x+</a:t>
              </a:r>
              <a:r>
                <a:rPr lang="zh-CN" altLang="en-US" dirty="0" smtClean="0"/>
                <a:t>△</a:t>
              </a:r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305010" y="2421494"/>
              <a:ext cx="406911" cy="78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5157338" y="2263090"/>
            <a:ext cx="3066872" cy="369332"/>
            <a:chOff x="5157338" y="2263090"/>
            <a:chExt cx="3066872" cy="369332"/>
          </a:xfrm>
        </p:grpSpPr>
        <p:sp>
          <p:nvSpPr>
            <p:cNvPr id="6" name="文本框 5"/>
            <p:cNvSpPr txBox="1"/>
            <p:nvPr/>
          </p:nvSpPr>
          <p:spPr>
            <a:xfrm>
              <a:off x="5586950" y="2263090"/>
              <a:ext cx="2637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判断</a:t>
              </a:r>
              <a:r>
                <a:rPr lang="en-US" altLang="zh-CN" dirty="0" smtClean="0"/>
                <a:t>f(x+</a:t>
              </a:r>
              <a:r>
                <a:rPr lang="zh-CN" altLang="en-US" dirty="0" smtClean="0"/>
                <a:t>△</a:t>
              </a:r>
              <a:r>
                <a:rPr lang="en-US" altLang="zh-CN" dirty="0" smtClean="0"/>
                <a:t>x)</a:t>
              </a:r>
              <a:r>
                <a:rPr lang="zh-CN" altLang="en-US" dirty="0" smtClean="0"/>
                <a:t>与</a:t>
              </a:r>
              <a:r>
                <a:rPr lang="en-US" altLang="zh-CN" dirty="0" smtClean="0"/>
                <a:t>f(x)</a:t>
              </a:r>
              <a:r>
                <a:rPr lang="zh-CN" altLang="en-US" dirty="0" smtClean="0"/>
                <a:t>的大小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5157338" y="2433251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16030" y="2263090"/>
            <a:ext cx="1841376" cy="369332"/>
            <a:chOff x="8116030" y="2263090"/>
            <a:chExt cx="1841376" cy="369332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8116030" y="2429332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618578" y="226309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局部最优解</a:t>
              </a:r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97816" y="1596628"/>
            <a:ext cx="5869527" cy="832704"/>
            <a:chOff x="2497816" y="1596628"/>
            <a:chExt cx="5869527" cy="832704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157338" y="159662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x= </a:t>
              </a:r>
              <a:r>
                <a:rPr lang="en-US" altLang="zh-CN" dirty="0"/>
                <a:t>x+</a:t>
              </a:r>
              <a:r>
                <a:rPr lang="zh-CN" altLang="en-US" dirty="0"/>
                <a:t>△</a:t>
              </a:r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38365" y="42357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当前能量状态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902567" y="4243630"/>
            <a:ext cx="3534483" cy="369332"/>
            <a:chOff x="2305010" y="2252504"/>
            <a:chExt cx="3534483" cy="369332"/>
          </a:xfrm>
        </p:grpSpPr>
        <p:sp>
          <p:nvSpPr>
            <p:cNvPr id="28" name="文本框 27"/>
            <p:cNvSpPr txBox="1"/>
            <p:nvPr/>
          </p:nvSpPr>
          <p:spPr>
            <a:xfrm>
              <a:off x="2654006" y="225250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温度降低，产生新的能量状态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2305010" y="2421494"/>
              <a:ext cx="406911" cy="78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340096" y="4281340"/>
            <a:ext cx="1999272" cy="369332"/>
            <a:chOff x="5157338" y="2263090"/>
            <a:chExt cx="1999272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5586950" y="22630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比较新旧能量</a:t>
              </a:r>
              <a:endParaRPr lang="zh-CN" altLang="en-US" dirty="0"/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V="1">
              <a:off x="5157338" y="2433251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8320298" y="4312324"/>
            <a:ext cx="2045412" cy="369332"/>
            <a:chOff x="8116030" y="2266642"/>
            <a:chExt cx="2045412" cy="369332"/>
          </a:xfrm>
        </p:grpSpPr>
        <p:cxnSp>
          <p:nvCxnSpPr>
            <p:cNvPr id="34" name="直接箭头连接符 33"/>
            <p:cNvCxnSpPr>
              <a:endCxn id="35" idx="1"/>
            </p:cNvCxnSpPr>
            <p:nvPr/>
          </p:nvCxnSpPr>
          <p:spPr>
            <a:xfrm>
              <a:off x="8116030" y="2433252"/>
              <a:ext cx="706584" cy="18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822614" y="22666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局部最优解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95373" y="3966230"/>
            <a:ext cx="5869527" cy="454228"/>
            <a:chOff x="2497816" y="1975104"/>
            <a:chExt cx="5869527" cy="454228"/>
          </a:xfrm>
        </p:grpSpPr>
        <p:cxnSp>
          <p:nvCxnSpPr>
            <p:cNvPr id="37" name="直接箭头连接符 36"/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3942179" y="4742518"/>
            <a:ext cx="3477317" cy="1434445"/>
            <a:chOff x="3942179" y="4742518"/>
            <a:chExt cx="3477317" cy="1434445"/>
          </a:xfrm>
        </p:grpSpPr>
        <p:pic>
          <p:nvPicPr>
            <p:cNvPr id="2050" name="Picture 2" descr="https://timgsa.baidu.com/timg?image&amp;quality=80&amp;size=b9999_10000&amp;sec=1590058024808&amp;di=14f4ac7fb54bccceac90fdb9912aad85&amp;imgtype=0&amp;src=http%3A%2F%2Fbpic.588ku.com%2Felement_origin_min_pic%2F16%2F08%2F14%2F1457b0143af3c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179" y="4742518"/>
              <a:ext cx="1379274" cy="143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/>
            <p:cNvSpPr txBox="1"/>
            <p:nvPr/>
          </p:nvSpPr>
          <p:spPr>
            <a:xfrm>
              <a:off x="5157338" y="545974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如何跳出局部最优？</a:t>
              </a:r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653861" y="5378793"/>
            <a:ext cx="346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继续冷却，跳出局部能量最优（有一定概率）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129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8480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模拟退火算法基本思想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16705" y="923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把跳出概率引入爬山算法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686075" y="923365"/>
            <a:ext cx="2144126" cy="369332"/>
            <a:chOff x="8686075" y="923365"/>
            <a:chExt cx="2144126" cy="369332"/>
          </a:xfrm>
        </p:grpSpPr>
        <p:sp>
          <p:nvSpPr>
            <p:cNvPr id="4" name="文本框 3"/>
            <p:cNvSpPr txBox="1"/>
            <p:nvPr/>
          </p:nvSpPr>
          <p:spPr>
            <a:xfrm>
              <a:off x="9260541" y="92336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模拟退火算法</a:t>
              </a:r>
              <a:endParaRPr lang="zh-CN" altLang="en-US" dirty="0"/>
            </a:p>
          </p:txBody>
        </p:sp>
        <p:sp>
          <p:nvSpPr>
            <p:cNvPr id="5" name="右箭头 4"/>
            <p:cNvSpPr/>
            <p:nvPr/>
          </p:nvSpPr>
          <p:spPr>
            <a:xfrm>
              <a:off x="8686075" y="1015698"/>
              <a:ext cx="5289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440974" y="1457465"/>
            <a:ext cx="253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Metropolis</a:t>
            </a:r>
            <a:r>
              <a:rPr lang="zh-CN" altLang="en-US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接收准则：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882015" y="2038855"/>
                <a:ext cx="2490362" cy="111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b="0" dirty="0" smtClean="0"/>
                  <a:t>P=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&lt;=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altLang="zh-CN" sz="2800" i="1" baseline="-2500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𝐸𝑖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dirty="0"/>
                                <m:t>&gt;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15" y="2038855"/>
                <a:ext cx="2490362" cy="1119089"/>
              </a:xfrm>
              <a:prstGeom prst="rect">
                <a:avLst/>
              </a:prstGeom>
              <a:blipFill rotWithShape="0">
                <a:blip r:embed="rId3"/>
                <a:stretch>
                  <a:fillRect l="-8824"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其中，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转移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为温度，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b="0" i="1" baseline="-2500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 smtClean="0"/>
                  <a:t>新状态下的能量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/>
                  <a:t>当前</a:t>
                </a:r>
                <a:r>
                  <a:rPr lang="zh-CN" altLang="en-US" dirty="0" smtClean="0"/>
                  <a:t>状态</a:t>
                </a:r>
                <a:r>
                  <a:rPr lang="zh-CN" altLang="en-US" dirty="0"/>
                  <a:t>下的能量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" t="-34783" r="-571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78153" y="3698865"/>
            <a:ext cx="6819174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p==1</a:t>
            </a:r>
            <a:r>
              <a:rPr lang="zh-CN" altLang="en-US" dirty="0"/>
              <a:t>，当新状态能量比旧状态能量低</a:t>
            </a:r>
            <a:r>
              <a:rPr lang="zh-CN" altLang="en-US" dirty="0" smtClean="0"/>
              <a:t>时，跳出</a:t>
            </a:r>
            <a:r>
              <a:rPr lang="en-US" altLang="zh-CN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p&lt;&gt;1,</a:t>
            </a:r>
            <a:r>
              <a:rPr lang="zh-CN" altLang="en-US" dirty="0"/>
              <a:t>当新状态能量比旧状态能量高，则进一步进行概率</a:t>
            </a:r>
            <a:r>
              <a:rPr lang="zh-CN" altLang="en-US" dirty="0" smtClean="0"/>
              <a:t>判定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      </a:t>
            </a:r>
            <a:r>
              <a:rPr lang="zh-CN" altLang="en-US" dirty="0" smtClean="0"/>
              <a:t>当</a:t>
            </a:r>
            <a:r>
              <a:rPr lang="en-US" altLang="zh-CN" dirty="0" smtClean="0"/>
              <a:t>p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[0,1</a:t>
            </a:r>
            <a:r>
              <a:rPr lang="zh-CN" altLang="en-US" dirty="0" smtClean="0"/>
              <a:t>）间的随机数，则跳出，否则不</a:t>
            </a:r>
            <a:r>
              <a:rPr lang="zh-CN" altLang="en-US" dirty="0"/>
              <a:t>跳出舍弃</a:t>
            </a:r>
            <a:r>
              <a:rPr lang="en-US" altLang="zh-CN" dirty="0" err="1"/>
              <a:t>Ej</a:t>
            </a:r>
            <a:r>
              <a:rPr lang="en-US" altLang="zh-CN" dirty="0"/>
              <a:t>,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538316" y="1896919"/>
            <a:ext cx="3442235" cy="1246093"/>
            <a:chOff x="2245333" y="1954306"/>
            <a:chExt cx="3442235" cy="1246093"/>
          </a:xfrm>
        </p:grpSpPr>
        <p:sp>
          <p:nvSpPr>
            <p:cNvPr id="18" name="椭圆 17"/>
            <p:cNvSpPr/>
            <p:nvPr/>
          </p:nvSpPr>
          <p:spPr>
            <a:xfrm>
              <a:off x="2245333" y="2501152"/>
              <a:ext cx="944847" cy="6992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线形标注 1 18"/>
            <p:cNvSpPr/>
            <p:nvPr/>
          </p:nvSpPr>
          <p:spPr>
            <a:xfrm>
              <a:off x="4507992" y="1954306"/>
              <a:ext cx="1179576" cy="569438"/>
            </a:xfrm>
            <a:prstGeom prst="borderCallout1">
              <a:avLst>
                <a:gd name="adj1" fmla="val 18750"/>
                <a:gd name="adj2" fmla="val -8333"/>
                <a:gd name="adj3" fmla="val 114106"/>
                <a:gd name="adj4" fmla="val -1367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动态概率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5" y="1560807"/>
            <a:ext cx="4746355" cy="17435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440974" y="5033917"/>
                <a:ext cx="3180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7030A0"/>
                    </a:solidFill>
                  </a:rPr>
                  <a:t>思考：</a:t>
                </a:r>
                <a:r>
                  <a:rPr lang="en-US" altLang="zh-CN" dirty="0" smtClean="0">
                    <a:solidFill>
                      <a:srgbClr val="7030A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）</a:t>
                </a:r>
                <a:r>
                  <a:rPr lang="en-US" altLang="zh-CN" dirty="0" smtClean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𝐸𝑖</m:t>
                    </m:r>
                  </m:oMath>
                </a14:m>
                <a:r>
                  <a:rPr lang="zh-CN" altLang="en-US" dirty="0" smtClean="0">
                    <a:solidFill>
                      <a:srgbClr val="7030A0"/>
                    </a:solidFill>
                  </a:rPr>
                  <a:t>的关系：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74" y="5033917"/>
                <a:ext cx="318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33" t="-15000" r="-114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7030A0"/>
                    </a:solidFill>
                  </a:rPr>
                  <a:t>新旧值越接近，</a:t>
                </a:r>
                <a:r>
                  <a:rPr lang="en-US" altLang="zh-CN" dirty="0" smtClean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就越大，即</a:t>
                </a:r>
                <a:r>
                  <a:rPr lang="en-US" altLang="zh-CN" dirty="0" smtClean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𝐸𝑖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7030A0"/>
                    </a:solidFill>
                  </a:rPr>
                  <a:t>呈正比关系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blipFill rotWithShape="0">
                <a:blip r:embed="rId7"/>
                <a:stretch>
                  <a:fillRect l="-1092" r="-485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417433" y="5464894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             </a:t>
            </a:r>
            <a:r>
              <a:rPr lang="en-US" altLang="zh-CN" dirty="0" smtClean="0">
                <a:solidFill>
                  <a:srgbClr val="7030A0"/>
                </a:solidFill>
              </a:rPr>
              <a:t>2</a:t>
            </a:r>
            <a:r>
              <a:rPr lang="zh-CN" altLang="en-US" dirty="0" smtClean="0">
                <a:solidFill>
                  <a:srgbClr val="7030A0"/>
                </a:solidFill>
              </a:rPr>
              <a:t>）</a:t>
            </a:r>
            <a:r>
              <a:rPr lang="en-US" altLang="zh-CN" dirty="0" smtClean="0">
                <a:solidFill>
                  <a:srgbClr val="7030A0"/>
                </a:solidFill>
              </a:rPr>
              <a:t>p</a:t>
            </a:r>
            <a:r>
              <a:rPr lang="zh-CN" altLang="en-US" dirty="0" smtClean="0">
                <a:solidFill>
                  <a:srgbClr val="7030A0"/>
                </a:solidFill>
              </a:rPr>
              <a:t>与搜索范围的关系：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98366" y="5464894"/>
            <a:ext cx="656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p</a:t>
            </a:r>
            <a:r>
              <a:rPr lang="zh-CN" altLang="en-US" dirty="0" smtClean="0">
                <a:solidFill>
                  <a:srgbClr val="7030A0"/>
                </a:solidFill>
              </a:rPr>
              <a:t>越大，接收新值的可能就越大，那么搜索范围就越大                 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77164" y="619344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希望：开始时搜索范围大，后期局部搜索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088204" y="5849808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3</a:t>
            </a:r>
            <a:r>
              <a:rPr lang="zh-CN" altLang="en-US" dirty="0" smtClean="0">
                <a:solidFill>
                  <a:srgbClr val="002060"/>
                </a:solidFill>
              </a:rPr>
              <a:t>）要达到</a:t>
            </a:r>
            <a:r>
              <a:rPr lang="en-US" altLang="zh-CN" dirty="0" smtClean="0">
                <a:solidFill>
                  <a:srgbClr val="002060"/>
                </a:solidFill>
              </a:rPr>
              <a:t>p</a:t>
            </a:r>
            <a:r>
              <a:rPr lang="zh-CN" altLang="en-US" dirty="0" smtClean="0">
                <a:solidFill>
                  <a:srgbClr val="002060"/>
                </a:solidFill>
              </a:rPr>
              <a:t>开始大，后期小，</a:t>
            </a:r>
            <a:r>
              <a:rPr lang="en-US" altLang="zh-CN" dirty="0" smtClean="0">
                <a:solidFill>
                  <a:srgbClr val="002060"/>
                </a:solidFill>
              </a:rPr>
              <a:t>T</a:t>
            </a:r>
            <a:r>
              <a:rPr lang="zh-CN" altLang="en-US" dirty="0" smtClean="0">
                <a:solidFill>
                  <a:srgbClr val="002060"/>
                </a:solidFill>
              </a:rPr>
              <a:t>应怎么变？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39377" y="5849808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开始</a:t>
            </a:r>
            <a:r>
              <a:rPr lang="en-US" altLang="zh-CN" dirty="0" smtClean="0">
                <a:solidFill>
                  <a:srgbClr val="002060"/>
                </a:solidFill>
              </a:rPr>
              <a:t>T</a:t>
            </a:r>
            <a:r>
              <a:rPr lang="zh-CN" altLang="en-US" dirty="0" smtClean="0">
                <a:solidFill>
                  <a:srgbClr val="002060"/>
                </a:solidFill>
              </a:rPr>
              <a:t>大，后面</a:t>
            </a:r>
            <a:r>
              <a:rPr lang="en-US" altLang="zh-CN" dirty="0" smtClean="0">
                <a:solidFill>
                  <a:srgbClr val="002060"/>
                </a:solidFill>
              </a:rPr>
              <a:t>T</a:t>
            </a:r>
            <a:r>
              <a:rPr lang="zh-CN" altLang="en-US" dirty="0" smtClean="0">
                <a:solidFill>
                  <a:srgbClr val="002060"/>
                </a:solidFill>
              </a:rPr>
              <a:t>慢慢变小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uiExpand="1" build="p"/>
      <p:bldP spid="11" grpId="0"/>
      <p:bldP spid="22" grpId="0"/>
      <p:bldP spid="23" grpId="0"/>
      <p:bldP spid="24" grpId="0"/>
      <p:bldP spid="25" grpId="0"/>
      <p:bldP spid="3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01" y="764127"/>
            <a:ext cx="4141145" cy="3677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39045" y="4910195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Delta f </a:t>
            </a:r>
            <a:r>
              <a:rPr lang="zh-CN" altLang="en-US" dirty="0" smtClean="0"/>
              <a:t>一定：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27164" y="493973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越大，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越大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77956" y="546694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</a:t>
            </a:r>
            <a:r>
              <a:rPr lang="zh-CN" altLang="en-US" dirty="0" smtClean="0"/>
              <a:t>一定：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27164" y="5427241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Delta f </a:t>
            </a:r>
            <a:r>
              <a:rPr lang="zh-CN" altLang="en-US" dirty="0" smtClean="0"/>
              <a:t>越</a:t>
            </a:r>
            <a:r>
              <a:rPr lang="zh-CN" altLang="en-US" dirty="0"/>
              <a:t>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越大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03352" y="45002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算法步骤：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97106" y="1462551"/>
            <a:ext cx="9197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第一步是由一个产生函数从当前解产生一个位于解空间的新解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第二</a:t>
            </a:r>
            <a:r>
              <a:rPr lang="zh-CN" altLang="en-US" sz="2400" dirty="0"/>
              <a:t>步是计算与新解所对应的目标函数差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第三</a:t>
            </a:r>
            <a:r>
              <a:rPr lang="zh-CN" altLang="en-US" sz="2400" dirty="0"/>
              <a:t>步是判断新解是否被接受,判断的依据是一个接受准则，最常用的接受准则是Metropolis准则: 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第四</a:t>
            </a:r>
            <a:r>
              <a:rPr lang="zh-CN" altLang="en-US" sz="2400" dirty="0"/>
              <a:t>步是当新解被确定接受时，用新解代替当前</a:t>
            </a:r>
            <a:r>
              <a:rPr lang="zh-CN" altLang="en-US" sz="2400" dirty="0" smtClean="0"/>
              <a:t>解。</a:t>
            </a:r>
            <a:r>
              <a:rPr lang="zh-CN" altLang="en-US" sz="2400" dirty="0"/>
              <a:t>此时，当前解实现了一次迭代。可在此基础上开始下一轮试验。而当新解被判定为舍弃时，则在原当前解的基础上继续下一轮试验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17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41902</TotalTime>
  <Words>967</Words>
  <Application>Microsoft Office PowerPoint</Application>
  <PresentationFormat>宽屏</PresentationFormat>
  <Paragraphs>128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宋体</vt:lpstr>
      <vt:lpstr>等线</vt:lpstr>
      <vt:lpstr>等线 Light</vt:lpstr>
      <vt:lpstr>黑体</vt:lpstr>
      <vt:lpstr>Microsoft YaHei</vt:lpstr>
      <vt:lpstr>楷体_GB2312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最优化技术 -模拟退火算法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Administrator</cp:lastModifiedBy>
  <cp:revision>661</cp:revision>
  <dcterms:created xsi:type="dcterms:W3CDTF">2019-12-25T10:26:10Z</dcterms:created>
  <dcterms:modified xsi:type="dcterms:W3CDTF">2021-05-29T13:48:23Z</dcterms:modified>
</cp:coreProperties>
</file>